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mp\July2017on17May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500" b="0" i="0" baseline="0" dirty="0"/>
              <a:t>An Average Summer Week: Total numbers of trucks WH-MV-WH carried by calendar day by SSA, July 9-15, Sun.-Sat., 2017, </a:t>
            </a:r>
          </a:p>
          <a:p>
            <a:pPr>
              <a:defRPr sz="2000" baseline="0"/>
            </a:pPr>
            <a:r>
              <a:rPr lang="en-US" sz="2500" b="0" i="0" baseline="0" dirty="0"/>
              <a:t>by category of truck length </a:t>
            </a:r>
          </a:p>
        </c:rich>
      </c:tx>
      <c:layout>
        <c:manualLayout>
          <c:xMode val="edge"/>
          <c:yMode val="edge"/>
          <c:x val="0.10112404599977852"/>
          <c:y val="3.7564764710812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Sheet5!$A$7</c:f>
              <c:strCache>
                <c:ptCount val="1"/>
                <c:pt idx="0">
                  <c:v>Trailers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Sheet5!$B$6:$H$6</c:f>
              <c:numCache>
                <c:formatCode>General</c:formatCode>
                <c:ptCount val="7"/>
                <c:pt idx="0" formatCode="d\-mmm">
                  <c:v>43290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 formatCode="d\-mmm">
                  <c:v>43296</c:v>
                </c:pt>
              </c:numCache>
            </c:numRef>
          </c:cat>
          <c:val>
            <c:numRef>
              <c:f>Sheet5!$B$7:$H$7</c:f>
              <c:numCache>
                <c:formatCode>General</c:formatCode>
                <c:ptCount val="7"/>
                <c:pt idx="0">
                  <c:v>12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C0-486C-BFA2-24A5237852F6}"/>
            </c:ext>
          </c:extLst>
        </c:ser>
        <c:ser>
          <c:idx val="1"/>
          <c:order val="1"/>
          <c:tx>
            <c:strRef>
              <c:f>Sheet5!$A$8</c:f>
              <c:strCache>
                <c:ptCount val="1"/>
                <c:pt idx="0">
                  <c:v>Up to 20 ft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Sheet5!$B$6:$H$6</c:f>
              <c:numCache>
                <c:formatCode>General</c:formatCode>
                <c:ptCount val="7"/>
                <c:pt idx="0" formatCode="d\-mmm">
                  <c:v>43290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 formatCode="d\-mmm">
                  <c:v>43296</c:v>
                </c:pt>
              </c:numCache>
            </c:numRef>
          </c:cat>
          <c:val>
            <c:numRef>
              <c:f>Sheet5!$B$8:$H$8</c:f>
              <c:numCache>
                <c:formatCode>General</c:formatCode>
                <c:ptCount val="7"/>
                <c:pt idx="0">
                  <c:v>177</c:v>
                </c:pt>
                <c:pt idx="1">
                  <c:v>206</c:v>
                </c:pt>
                <c:pt idx="2">
                  <c:v>288</c:v>
                </c:pt>
                <c:pt idx="3">
                  <c:v>317</c:v>
                </c:pt>
                <c:pt idx="4">
                  <c:v>247</c:v>
                </c:pt>
                <c:pt idx="5">
                  <c:v>200</c:v>
                </c:pt>
                <c:pt idx="6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C0-486C-BFA2-24A5237852F6}"/>
            </c:ext>
          </c:extLst>
        </c:ser>
        <c:ser>
          <c:idx val="2"/>
          <c:order val="2"/>
          <c:tx>
            <c:strRef>
              <c:f>Sheet5!$A$9</c:f>
              <c:strCache>
                <c:ptCount val="1"/>
                <c:pt idx="0">
                  <c:v>20-30 ft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Sheet5!$B$6:$H$6</c:f>
              <c:numCache>
                <c:formatCode>General</c:formatCode>
                <c:ptCount val="7"/>
                <c:pt idx="0" formatCode="d\-mmm">
                  <c:v>43290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 formatCode="d\-mmm">
                  <c:v>43296</c:v>
                </c:pt>
              </c:numCache>
            </c:numRef>
          </c:cat>
          <c:val>
            <c:numRef>
              <c:f>Sheet5!$B$9:$H$9</c:f>
              <c:numCache>
                <c:formatCode>General</c:formatCode>
                <c:ptCount val="7"/>
                <c:pt idx="0">
                  <c:v>32</c:v>
                </c:pt>
                <c:pt idx="1">
                  <c:v>93</c:v>
                </c:pt>
                <c:pt idx="2">
                  <c:v>145</c:v>
                </c:pt>
                <c:pt idx="3">
                  <c:v>136</c:v>
                </c:pt>
                <c:pt idx="4">
                  <c:v>125</c:v>
                </c:pt>
                <c:pt idx="5">
                  <c:v>79</c:v>
                </c:pt>
                <c:pt idx="6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C0-486C-BFA2-24A5237852F6}"/>
            </c:ext>
          </c:extLst>
        </c:ser>
        <c:ser>
          <c:idx val="3"/>
          <c:order val="3"/>
          <c:tx>
            <c:strRef>
              <c:f>Sheet5!$A$10</c:f>
              <c:strCache>
                <c:ptCount val="1"/>
                <c:pt idx="0">
                  <c:v>30-40 ft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Sheet5!$B$6:$H$6</c:f>
              <c:numCache>
                <c:formatCode>General</c:formatCode>
                <c:ptCount val="7"/>
                <c:pt idx="0" formatCode="d\-mmm">
                  <c:v>43290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 formatCode="d\-mmm">
                  <c:v>43296</c:v>
                </c:pt>
              </c:numCache>
            </c:numRef>
          </c:cat>
          <c:val>
            <c:numRef>
              <c:f>Sheet5!$B$10:$H$10</c:f>
              <c:numCache>
                <c:formatCode>General</c:formatCode>
                <c:ptCount val="7"/>
                <c:pt idx="0">
                  <c:v>5</c:v>
                </c:pt>
                <c:pt idx="1">
                  <c:v>39</c:v>
                </c:pt>
                <c:pt idx="2">
                  <c:v>57</c:v>
                </c:pt>
                <c:pt idx="3">
                  <c:v>42</c:v>
                </c:pt>
                <c:pt idx="4">
                  <c:v>43</c:v>
                </c:pt>
                <c:pt idx="5">
                  <c:v>35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C0-486C-BFA2-24A5237852F6}"/>
            </c:ext>
          </c:extLst>
        </c:ser>
        <c:ser>
          <c:idx val="4"/>
          <c:order val="4"/>
          <c:tx>
            <c:strRef>
              <c:f>Sheet5!$A$11</c:f>
              <c:strCache>
                <c:ptCount val="1"/>
                <c:pt idx="0">
                  <c:v>40-50 ft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Sheet5!$B$6:$H$6</c:f>
              <c:numCache>
                <c:formatCode>General</c:formatCode>
                <c:ptCount val="7"/>
                <c:pt idx="0" formatCode="d\-mmm">
                  <c:v>43290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 formatCode="d\-mmm">
                  <c:v>43296</c:v>
                </c:pt>
              </c:numCache>
            </c:numRef>
          </c:cat>
          <c:val>
            <c:numRef>
              <c:f>Sheet5!$B$11:$H$11</c:f>
              <c:numCache>
                <c:formatCode>General</c:formatCode>
                <c:ptCount val="7"/>
                <c:pt idx="0">
                  <c:v>10</c:v>
                </c:pt>
                <c:pt idx="1">
                  <c:v>60</c:v>
                </c:pt>
                <c:pt idx="2">
                  <c:v>77</c:v>
                </c:pt>
                <c:pt idx="3">
                  <c:v>78</c:v>
                </c:pt>
                <c:pt idx="4">
                  <c:v>78</c:v>
                </c:pt>
                <c:pt idx="5">
                  <c:v>75</c:v>
                </c:pt>
                <c:pt idx="6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C0-486C-BFA2-24A5237852F6}"/>
            </c:ext>
          </c:extLst>
        </c:ser>
        <c:ser>
          <c:idx val="5"/>
          <c:order val="5"/>
          <c:tx>
            <c:strRef>
              <c:f>Sheet5!$A$12</c:f>
              <c:strCache>
                <c:ptCount val="1"/>
                <c:pt idx="0">
                  <c:v>50+ ft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Sheet5!$B$6:$H$6</c:f>
              <c:numCache>
                <c:formatCode>General</c:formatCode>
                <c:ptCount val="7"/>
                <c:pt idx="0" formatCode="d\-mmm">
                  <c:v>43290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 formatCode="d\-mmm">
                  <c:v>43296</c:v>
                </c:pt>
              </c:numCache>
            </c:numRef>
          </c:cat>
          <c:val>
            <c:numRef>
              <c:f>Sheet5!$B$12:$H$12</c:f>
              <c:numCache>
                <c:formatCode>General</c:formatCode>
                <c:ptCount val="7"/>
                <c:pt idx="0">
                  <c:v>2</c:v>
                </c:pt>
                <c:pt idx="1">
                  <c:v>10</c:v>
                </c:pt>
                <c:pt idx="2">
                  <c:v>8</c:v>
                </c:pt>
                <c:pt idx="3">
                  <c:v>8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C0-486C-BFA2-24A5237852F6}"/>
            </c:ext>
          </c:extLst>
        </c:ser>
        <c:ser>
          <c:idx val="6"/>
          <c:order val="6"/>
          <c:tx>
            <c:strRef>
              <c:f>Sheet5!$A$13</c:f>
              <c:strCache>
                <c:ptCount val="1"/>
                <c:pt idx="0">
                  <c:v>20+ ft Postal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Sheet5!$B$6:$H$6</c:f>
              <c:numCache>
                <c:formatCode>General</c:formatCode>
                <c:ptCount val="7"/>
                <c:pt idx="0" formatCode="d\-mmm">
                  <c:v>43290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 formatCode="d\-mmm">
                  <c:v>43296</c:v>
                </c:pt>
              </c:numCache>
            </c:numRef>
          </c:cat>
          <c:val>
            <c:numRef>
              <c:f>Sheet5!$B$13:$H$13</c:f>
              <c:numCache>
                <c:formatCode>General</c:formatCode>
                <c:ptCount val="7"/>
                <c:pt idx="0">
                  <c:v>0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C0-486C-BFA2-24A523785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4036320"/>
        <c:axId val="214036648"/>
      </c:barChart>
      <c:catAx>
        <c:axId val="214036320"/>
        <c:scaling>
          <c:orientation val="minMax"/>
        </c:scaling>
        <c:delete val="0"/>
        <c:axPos val="b"/>
        <c:numFmt formatCode="d\-m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36648"/>
        <c:crosses val="autoZero"/>
        <c:auto val="1"/>
        <c:lblAlgn val="ctr"/>
        <c:lblOffset val="100"/>
        <c:noMultiLvlLbl val="0"/>
      </c:catAx>
      <c:valAx>
        <c:axId val="21403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3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791509320318737"/>
          <c:y val="0.92960271071023037"/>
          <c:w val="0.72531406876144644"/>
          <c:h val="6.99650618870383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A3D28-5BC0-4E62-A6CB-BB374FEB0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3AA263-ECF1-49F9-98F1-819488419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75006-9DF9-4AFD-8067-B64BD55C2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DFAD9-DE73-4383-B8FF-3FF0A95E5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03AB4-3005-41D3-90C2-B61848784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7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B10E-ABA8-4DD6-A2B8-2DEC99B4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F689D-9471-4FD7-B83A-794154E58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EC281-6AB4-44A8-A616-FC384EFA3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F2384-A070-4CB9-A6A5-4F603B1F1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10F8E-E5C8-4D58-8581-5B0A0569B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05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887D4-700A-4AD4-A2F1-4435A1CF4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DD685-BC2D-4252-95EE-9E8BE7DC6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48227-52DD-40F6-9B9D-B11E2E806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C0003-7C6E-4099-9B36-812F7C72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9F53C-F36E-4B7F-893D-36884E384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16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CF85C-3FA5-4038-BCD6-8E3BBDCE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286E2-9663-4712-9B41-FB528365F5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EA0218-6D8D-48CC-88B7-E6DED55B7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7A3FF-FBE0-4C2D-A8BD-56041BF9E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D2025-80F8-450D-BAA1-D7A4189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9B3C2-9486-44C1-BB79-34E23E310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4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FD317-4BE9-4947-9575-81EC4E01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860E2-0F15-42C2-AA30-8245EB954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9D85CC-4D96-4D95-8FBF-A75CC3DAE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FF72E8-C7D2-4E3C-8E02-F37274438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C9018B-9015-445D-850E-9312312860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7FB248-199C-4081-B5CB-3124855FA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FE1ABB-7462-4A75-841E-76615CCA2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B7B9D2-6ED9-46F9-BB40-6FCBA449E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88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2CA06-9631-493F-A7D0-4BB15AAC3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633EEE-D9EA-42CE-8F36-117D3E10B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AB1C5-1988-47AC-BE9B-5EAB8CB18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90DBA-D494-41EA-A5BD-42855762A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19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CF77ED-2021-4115-A387-D50B38881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287086-F367-4928-A4A0-1337C4E30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0CB72-1095-4E52-B451-479DE9E97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7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ADC8C-CFB0-4B45-A211-4355EA685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5CC96-4462-4E5B-BB99-01E77DD3B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48BA5-7A77-46E8-9227-141815ACF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242AA7-EA84-4479-AC3A-46B30A72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800523-C0C7-4D64-B9FB-1A9E0A90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2B68D9-0EFF-45B4-AA82-A59862D6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25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3BEC8-E8A6-4D32-8467-9E4BF3BDF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43083D-4176-4F44-B6D0-962E933983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643A7-86F9-412D-8F3F-8D8778BD7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7A97D-0BC6-4C00-B404-DD0B8435A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25DC1-702E-4716-91AF-3E9EE80B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240461-5696-414E-A3BA-E38AAFD7C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24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BF219-65F4-43A0-A75B-D04312272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FC64C1-CD1F-4230-B471-66B0A021D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2705F-9F52-4DE5-8ACF-7BDC52F63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CA0BD-DC7D-4C34-8ECA-06AB5B86A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B9084-1488-458A-89F7-2CDC0476C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21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D8CC85-D78E-42DF-A6FD-4FC042C547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F8E8E-7BFB-427E-BEBD-2B95E70C1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4307C-D81F-4EBE-984C-3D936DBC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DD71D-DE08-47BB-B3CC-BEFDBA7B7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EA36F-22D7-456C-9C70-A5BCEA660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26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5D8936-CF26-4FF1-BCEC-F540A444A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A668E-D6CB-40E9-95AD-B56149A72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51A99-30E0-4D0F-B4E6-6BE4878B84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33E98-0D4B-4881-88E6-ACE620B4392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06803-F220-4B65-843A-EF899A7EA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22469-83DA-4B82-9980-3D0CEF9A0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84034-567D-4354-A876-D210C28C6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3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3ED2D50-E386-423F-A4C5-9754BACC0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9821694"/>
              </p:ext>
            </p:extLst>
          </p:nvPr>
        </p:nvGraphicFramePr>
        <p:xfrm>
          <a:off x="536028" y="551793"/>
          <a:ext cx="11098923" cy="6085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CDA8C41-5D35-4A4F-9898-F42A4277B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220717"/>
            <a:ext cx="3309257" cy="56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10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</TotalTime>
  <Words>31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nstrumbull</dc:creator>
  <cp:lastModifiedBy>nstrumbull</cp:lastModifiedBy>
  <cp:revision>2</cp:revision>
  <dcterms:created xsi:type="dcterms:W3CDTF">2018-05-16T17:07:09Z</dcterms:created>
  <dcterms:modified xsi:type="dcterms:W3CDTF">2018-05-18T08:11:58Z</dcterms:modified>
</cp:coreProperties>
</file>