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 snapToGrid="0" snapToObjects="1">
      <p:cViewPr varScale="1">
        <p:scale>
          <a:sx n="108" d="100"/>
          <a:sy n="108" d="100"/>
        </p:scale>
        <p:origin x="176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June 19,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June 19,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June 19,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June 19,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June 19,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June 19,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June 19,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June 19,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June 19,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June 19,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June 19,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June 19,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364"/>
            <a:ext cx="7848600" cy="1927225"/>
          </a:xfrm>
        </p:spPr>
        <p:txBody>
          <a:bodyPr/>
          <a:lstStyle/>
          <a:p>
            <a:r>
              <a:rPr lang="en-US" sz="4400"/>
              <a:t>Martha’s Vineyard Transportation Plan 2020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51351"/>
            <a:ext cx="6400800" cy="1752600"/>
          </a:xfrm>
        </p:spPr>
        <p:txBody>
          <a:bodyPr/>
          <a:lstStyle/>
          <a:p>
            <a:r>
              <a:rPr lang="en-US"/>
              <a:t>Process and outlook</a:t>
            </a:r>
          </a:p>
        </p:txBody>
      </p:sp>
    </p:spTree>
    <p:extLst>
      <p:ext uri="{BB962C8B-B14F-4D97-AF65-F5344CB8AC3E}">
        <p14:creationId xmlns:p14="http://schemas.microsoft.com/office/powerpoint/2010/main" val="1477247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0"/>
              <a:buChar char=""/>
            </a:pPr>
            <a:r>
              <a:rPr lang="en-US" dirty="0"/>
              <a:t>Long-term planning vision (covers 2020–2040)</a:t>
            </a:r>
          </a:p>
          <a:p>
            <a:pPr>
              <a:buFont typeface="Wingdings" charset="0"/>
              <a:buChar char=""/>
            </a:pPr>
            <a:r>
              <a:rPr lang="en-US" dirty="0">
                <a:ea typeface="Wingdings"/>
                <a:cs typeface="Arial"/>
              </a:rPr>
              <a:t>Discussion of transportation issues, goals, and options </a:t>
            </a:r>
            <a:endParaRPr lang="en-US" dirty="0"/>
          </a:p>
          <a:p>
            <a:pPr>
              <a:buFont typeface="Wingdings" charset="0"/>
              <a:buChar char=""/>
            </a:pPr>
            <a:r>
              <a:rPr lang="en-US" dirty="0"/>
              <a:t>Recommendations based on Island needs and values</a:t>
            </a:r>
          </a:p>
          <a:p>
            <a:pPr>
              <a:buFont typeface="Wingdings" charset="0"/>
              <a:buChar char=""/>
            </a:pPr>
            <a:r>
              <a:rPr lang="en-US" dirty="0"/>
              <a:t>Required of all Metropolitan Planning Organizations (MPOs), including the MVC</a:t>
            </a:r>
          </a:p>
          <a:p>
            <a:pPr>
              <a:buFont typeface="Wingdings" charset="0"/>
              <a:buChar char=""/>
            </a:pPr>
            <a:r>
              <a:rPr lang="en-US" dirty="0"/>
              <a:t>Allows Martha’s Vineyard to access state and federal transportation funding</a:t>
            </a:r>
          </a:p>
          <a:p>
            <a:pPr>
              <a:buFont typeface="Wingdings" charset="0"/>
              <a:buChar char=""/>
            </a:pPr>
            <a:endParaRPr lang="en-US" dirty="0"/>
          </a:p>
          <a:p>
            <a:pPr>
              <a:buFont typeface="Wingdings" charset="0"/>
              <a:buChar char=""/>
            </a:pPr>
            <a:endParaRPr lang="en-US" dirty="0"/>
          </a:p>
          <a:p>
            <a:pPr>
              <a:buFont typeface="Wingdings" charset="0"/>
              <a:buChar char="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742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Transportation planning documents</a:t>
            </a:r>
          </a:p>
        </p:txBody>
      </p:sp>
      <p:pic>
        <p:nvPicPr>
          <p:cNvPr id="4" name="Picture 3" descr="DRAFT TIP FFY 2020-2024 - V1(1) (dragged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28729"/>
            <a:ext cx="2881137" cy="37285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2017Jan PPP Draft for Public Comment_0(1) (dragged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734" y="2128729"/>
            <a:ext cx="2879695" cy="37266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3077700" y="1782876"/>
            <a:ext cx="2879696" cy="3728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VTP 2016-2040 lo rez (dragged)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700" y="1782876"/>
            <a:ext cx="2879696" cy="37266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79954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Regional Transportation Plan (RTP)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780074" y="1600200"/>
            <a:ext cx="4906726" cy="4876800"/>
          </a:xfrm>
        </p:spPr>
        <p:txBody>
          <a:bodyPr>
            <a:normAutofit/>
          </a:bodyPr>
          <a:lstStyle/>
          <a:p>
            <a:r>
              <a:rPr lang="en-US" dirty="0"/>
              <a:t>Covers 25 years</a:t>
            </a:r>
          </a:p>
          <a:p>
            <a:r>
              <a:rPr lang="en-US" dirty="0"/>
              <a:t>Updated every four years</a:t>
            </a:r>
          </a:p>
          <a:p>
            <a:r>
              <a:rPr lang="en-US" dirty="0"/>
              <a:t>Identifies issues and goals</a:t>
            </a:r>
          </a:p>
          <a:p>
            <a:r>
              <a:rPr lang="en-US" dirty="0"/>
              <a:t>Covers all modes of transportation</a:t>
            </a:r>
          </a:p>
          <a:p>
            <a:r>
              <a:rPr lang="en-US" dirty="0"/>
              <a:t>Recommends projects for state and federal funding</a:t>
            </a:r>
          </a:p>
          <a:p>
            <a:r>
              <a:rPr lang="en-US" dirty="0"/>
              <a:t>Funded projects are later included in the Transportation Improvement Program (TIP)</a:t>
            </a:r>
          </a:p>
          <a:p>
            <a:r>
              <a:rPr lang="en-US" dirty="0"/>
              <a:t>Last updated in 2015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MVTP 2016-2040 lo rez (dragged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8940"/>
            <a:ext cx="2879696" cy="37266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9081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Transportation Improvement Program (TIP)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0074" y="1600200"/>
            <a:ext cx="4906726" cy="4876800"/>
          </a:xfrm>
        </p:spPr>
        <p:txBody>
          <a:bodyPr/>
          <a:lstStyle/>
          <a:p>
            <a:r>
              <a:rPr lang="en-US"/>
              <a:t>Covers five years (coincides with the Massachusetts five-year capital investment plan)</a:t>
            </a:r>
          </a:p>
          <a:p>
            <a:r>
              <a:rPr lang="en-US"/>
              <a:t>Updated every year</a:t>
            </a:r>
          </a:p>
          <a:p>
            <a:r>
              <a:rPr lang="en-US"/>
              <a:t>Covers all modes of transportation</a:t>
            </a:r>
          </a:p>
          <a:p>
            <a:r>
              <a:rPr lang="en-US"/>
              <a:t>Features detailed five-year budget for funded projects</a:t>
            </a:r>
          </a:p>
          <a:p>
            <a:r>
              <a:rPr lang="en-US"/>
              <a:t>Last updated in 2019</a:t>
            </a:r>
          </a:p>
          <a:p>
            <a:endParaRPr lang="en-US"/>
          </a:p>
        </p:txBody>
      </p:sp>
      <p:pic>
        <p:nvPicPr>
          <p:cNvPr id="4" name="Picture 3" descr="DRAFT TIP FFY 2020-2024 - V1(1) (dragged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7074"/>
            <a:ext cx="2881137" cy="37285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5408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Public Participation Plan (PPP)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780074" y="1600200"/>
            <a:ext cx="4906726" cy="4876800"/>
          </a:xfrm>
        </p:spPr>
        <p:txBody>
          <a:bodyPr/>
          <a:lstStyle/>
          <a:p>
            <a:r>
              <a:rPr lang="en-US"/>
              <a:t>Outlines public process in regard to transportation planning</a:t>
            </a:r>
          </a:p>
          <a:p>
            <a:r>
              <a:rPr lang="en-US"/>
              <a:t>Updated every few years, or as needed</a:t>
            </a:r>
          </a:p>
          <a:p>
            <a:r>
              <a:rPr lang="en-US"/>
              <a:t>A quick-reference guide for how to get involved</a:t>
            </a:r>
          </a:p>
          <a:p>
            <a:r>
              <a:rPr lang="en-US"/>
              <a:t>Copies should be available at MVC meetings</a:t>
            </a:r>
          </a:p>
          <a:p>
            <a:r>
              <a:rPr lang="en-US"/>
              <a:t>Last updated in 2017</a:t>
            </a:r>
          </a:p>
        </p:txBody>
      </p:sp>
      <p:pic>
        <p:nvPicPr>
          <p:cNvPr id="5" name="Picture 4" descr="2017Jan PPP Draft for Public Comment_0(1) (dragged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62429"/>
            <a:ext cx="2879695" cy="37266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1929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RTP participants (ideally)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Bicycle-Pedestrian Advisory Committee (BPAC)</a:t>
            </a:r>
          </a:p>
          <a:p>
            <a:r>
              <a:rPr lang="en-US"/>
              <a:t>Health Aging Martha’s Vineyard</a:t>
            </a:r>
          </a:p>
          <a:p>
            <a:r>
              <a:rPr lang="en-US"/>
              <a:t>Dukes County residents (via surveys and public meetings)</a:t>
            </a:r>
          </a:p>
          <a:p>
            <a:r>
              <a:rPr lang="en-US"/>
              <a:t>Island planning boards</a:t>
            </a:r>
          </a:p>
          <a:p>
            <a:pPr marL="0" indent="0">
              <a:buNone/>
            </a:pPr>
            <a:endParaRPr lang="en-US"/>
          </a:p>
          <a:p>
            <a:r>
              <a:rPr lang="en-US" i="1"/>
              <a:t>The 2016 RTP update incorporated the results of an online survey, but no one provided public testimony </a:t>
            </a:r>
          </a:p>
          <a:p>
            <a:r>
              <a:rPr lang="en-US" i="1"/>
              <a:t>Efforts should be made to administer an online survey and incorporate the results in the 2020 update, and to encourage attendance at public meetings</a:t>
            </a:r>
          </a:p>
          <a:p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922835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2015 Transportation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Shared via SurveyMonkey to 1,000 email address</a:t>
            </a:r>
          </a:p>
          <a:p>
            <a:r>
              <a:rPr lang="en-US"/>
              <a:t>Drew about 100 responses</a:t>
            </a:r>
          </a:p>
          <a:p>
            <a:r>
              <a:rPr lang="en-US"/>
              <a:t>Could be replicated with minor changes for 2019 update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z="1600" b="1">
                <a:solidFill>
                  <a:schemeClr val="accent5">
                    <a:lumMod val="75000"/>
                  </a:schemeClr>
                </a:solidFill>
              </a:rPr>
              <a:t>1. TRANSPORTATION CONCERNS: How high a priority is it to you that each of the following be improved or protected from deterioration? (. . .)</a:t>
            </a:r>
          </a:p>
          <a:p>
            <a:pPr marL="0" indent="0">
              <a:buNone/>
            </a:pPr>
            <a:endParaRPr lang="en-US" sz="1600" b="1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>
                <a:solidFill>
                  <a:schemeClr val="accent5">
                    <a:lumMod val="75000"/>
                  </a:schemeClr>
                </a:solidFill>
              </a:rPr>
              <a:t>2. TRANSPORTATION POLICIES: To what extent do you agree or disagree with the following statements? (. . .)</a:t>
            </a:r>
          </a:p>
          <a:p>
            <a:pPr marL="0" indent="0">
              <a:buNone/>
            </a:pPr>
            <a:endParaRPr lang="en-US" sz="1600" b="1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>
                <a:solidFill>
                  <a:schemeClr val="accent5">
                    <a:lumMod val="75000"/>
                  </a:schemeClr>
                </a:solidFill>
              </a:rPr>
              <a:t>3. BICYCLE ACCOMMODATION: To what extent do you agree or disagree with the </a:t>
            </a:r>
          </a:p>
          <a:p>
            <a:pPr marL="0" indent="0">
              <a:buNone/>
            </a:pPr>
            <a:r>
              <a:rPr lang="en-US" sz="1600" b="1">
                <a:solidFill>
                  <a:schemeClr val="accent5">
                    <a:lumMod val="75000"/>
                  </a:schemeClr>
                </a:solidFill>
              </a:rPr>
              <a:t>following statements? (. . .)</a:t>
            </a:r>
          </a:p>
          <a:p>
            <a:pPr marL="0" indent="0">
              <a:buNone/>
            </a:pPr>
            <a:endParaRPr lang="en-US" sz="1600" b="1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>
                <a:solidFill>
                  <a:schemeClr val="accent5">
                    <a:lumMod val="75000"/>
                  </a:schemeClr>
                </a:solidFill>
              </a:rPr>
              <a:t>4. CONGESTION: How much of a problem is congestion on the following roadway sections or intersections? (. . .)</a:t>
            </a:r>
          </a:p>
          <a:p>
            <a:pPr marL="0" indent="0">
              <a:buNone/>
            </a:pPr>
            <a:endParaRPr lang="en-US" sz="1600" b="1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>
                <a:solidFill>
                  <a:schemeClr val="accent5">
                    <a:lumMod val="75000"/>
                  </a:schemeClr>
                </a:solidFill>
              </a:rPr>
              <a:t>5. SAFETY: What do you feel are the most dangerous intersections and stretches of roadway, for cars, bikes, and/or pedestrians? (. . .)</a:t>
            </a:r>
            <a:endParaRPr lang="en-US" sz="160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 marL="0" indent="0">
              <a:buNone/>
            </a:pPr>
            <a:endParaRPr lang="en-US" sz="1600" b="1"/>
          </a:p>
          <a:p>
            <a:pPr marL="0" indent="0">
              <a:buNone/>
            </a:pPr>
            <a:endParaRPr lang="en-US" sz="1600">
              <a:effectLst/>
            </a:endParaRPr>
          </a:p>
          <a:p>
            <a:pPr marL="0" indent="0">
              <a:buNone/>
            </a:pPr>
            <a:endParaRPr lang="en-US" sz="1600"/>
          </a:p>
          <a:p>
            <a:pPr marL="0" indent="0">
              <a:buNone/>
            </a:pPr>
            <a:endParaRPr lang="en-US" sz="1600" b="1"/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49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Planned improvements to 2016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Reorganize sections to tell a clearer story</a:t>
            </a:r>
          </a:p>
          <a:p>
            <a:r>
              <a:rPr lang="en-US"/>
              <a:t>Focus more on issues, with a clear narrative related to each transportation system</a:t>
            </a:r>
          </a:p>
          <a:p>
            <a:r>
              <a:rPr lang="en-US"/>
              <a:t>Include executive summary with graphs highlighting aspects of the plan and project recommendations</a:t>
            </a:r>
          </a:p>
          <a:p>
            <a:r>
              <a:rPr lang="en-US"/>
              <a:t>Reduce duplication throughout</a:t>
            </a:r>
          </a:p>
          <a:p>
            <a:r>
              <a:rPr lang="en-US"/>
              <a:t>Eliminate most references to data that is more than 10 years old (each of the previous two plans relied largely on the MVC’s 2009 Island Plan) </a:t>
            </a:r>
          </a:p>
          <a:p>
            <a:r>
              <a:rPr lang="en-US"/>
              <a:t>Incorporate data and trends from the 2019 Martha’s Vineyard Statistical Profile</a:t>
            </a:r>
          </a:p>
          <a:p>
            <a:r>
              <a:rPr lang="en-US"/>
              <a:t>Illustrate trends with better graphs and tables</a:t>
            </a:r>
          </a:p>
          <a:p>
            <a:r>
              <a:rPr lang="en-US"/>
              <a:t>Redesign format using InDesign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80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 frame for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May–June: Create and administer online survey</a:t>
            </a:r>
          </a:p>
          <a:p>
            <a:r>
              <a:rPr lang="en-US" dirty="0"/>
              <a:t>May–June: Finish gathering data and other materials, in cooperation with transportation system administrators, MVC staff, and Island committee members</a:t>
            </a:r>
          </a:p>
          <a:p>
            <a:r>
              <a:rPr lang="en-US" dirty="0"/>
              <a:t>June 15: Submit draft for MVC review and public comment</a:t>
            </a:r>
          </a:p>
          <a:p>
            <a:r>
              <a:rPr lang="en-US" dirty="0"/>
              <a:t>June 15–July 22: Incorporate results of survey and review</a:t>
            </a:r>
          </a:p>
          <a:p>
            <a:r>
              <a:rPr lang="en-US" dirty="0"/>
              <a:t>July 26: Submit final plan to MPO signatories for approval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7937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148</TotalTime>
  <Words>564</Words>
  <Application>Microsoft Macintosh PowerPoint</Application>
  <PresentationFormat>On-screen Show (4:3)</PresentationFormat>
  <Paragraphs>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Wingdings</vt:lpstr>
      <vt:lpstr>Clarity</vt:lpstr>
      <vt:lpstr>Martha’s Vineyard Transportation Plan 2020 update</vt:lpstr>
      <vt:lpstr>Purpose</vt:lpstr>
      <vt:lpstr>Transportation planning documents</vt:lpstr>
      <vt:lpstr>Regional Transportation Plan (RTP)</vt:lpstr>
      <vt:lpstr>Transportation Improvement Program (TIP)</vt:lpstr>
      <vt:lpstr>Public Participation Plan (PPP)</vt:lpstr>
      <vt:lpstr>RTP participants (ideally)</vt:lpstr>
      <vt:lpstr>2015 Transportation Survey</vt:lpstr>
      <vt:lpstr>Planned improvements to 2016 update</vt:lpstr>
      <vt:lpstr>Time frame for update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Martha’s Vineyard Transportation Plan 2020 update</dc:title>
  <dc:creator>Microsoft Office User</dc:creator>
  <cp:lastModifiedBy>Alex Elvin</cp:lastModifiedBy>
  <cp:revision>19</cp:revision>
  <dcterms:created xsi:type="dcterms:W3CDTF">2019-05-26T20:51:48Z</dcterms:created>
  <dcterms:modified xsi:type="dcterms:W3CDTF">2019-06-19T20:43:22Z</dcterms:modified>
</cp:coreProperties>
</file>