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2" d="100"/>
          <a:sy n="72" d="100"/>
        </p:scale>
        <p:origin x="1488" y="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Temp\Trucks%20Carried%2021Jan2018%20graphs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3664973561698948"/>
          <c:y val="3.7222652993618516E-2"/>
          <c:w val="0.6682735597831293"/>
          <c:h val="0.91642585938893562"/>
        </c:manualLayout>
      </c:layout>
      <c:lineChart>
        <c:grouping val="standard"/>
        <c:varyColors val="0"/>
        <c:ser>
          <c:idx val="0"/>
          <c:order val="0"/>
          <c:tx>
            <c:strRef>
              <c:f>Sheet9!$P$1</c:f>
              <c:strCache>
                <c:ptCount val="1"/>
                <c:pt idx="0">
                  <c:v>1991-2003</c:v>
                </c:pt>
              </c:strCache>
            </c:strRef>
          </c:tx>
          <c:cat>
            <c:numRef>
              <c:f>Sheet9!$O$2:$O$47</c:f>
              <c:numCache>
                <c:formatCode>General</c:formatCode>
                <c:ptCount val="46"/>
                <c:pt idx="0">
                  <c:v>1991</c:v>
                </c:pt>
                <c:pt idx="4">
                  <c:v>1995</c:v>
                </c:pt>
                <c:pt idx="9">
                  <c:v>2000</c:v>
                </c:pt>
                <c:pt idx="14">
                  <c:v>2005</c:v>
                </c:pt>
                <c:pt idx="19">
                  <c:v>2010</c:v>
                </c:pt>
                <c:pt idx="24">
                  <c:v>2015</c:v>
                </c:pt>
                <c:pt idx="29">
                  <c:v>2020</c:v>
                </c:pt>
                <c:pt idx="34">
                  <c:v>2025</c:v>
                </c:pt>
                <c:pt idx="39">
                  <c:v>2030</c:v>
                </c:pt>
                <c:pt idx="44">
                  <c:v>2035</c:v>
                </c:pt>
              </c:numCache>
            </c:numRef>
          </c:cat>
          <c:val>
            <c:numRef>
              <c:f>Sheet9!$P$2:$P$47</c:f>
              <c:numCache>
                <c:formatCode>0.00</c:formatCode>
                <c:ptCount val="46"/>
                <c:pt idx="0">
                  <c:v>57022</c:v>
                </c:pt>
                <c:pt idx="1">
                  <c:v>58135</c:v>
                </c:pt>
                <c:pt idx="2">
                  <c:v>60850</c:v>
                </c:pt>
                <c:pt idx="3">
                  <c:v>60263</c:v>
                </c:pt>
                <c:pt idx="4">
                  <c:v>64777</c:v>
                </c:pt>
                <c:pt idx="5">
                  <c:v>62227</c:v>
                </c:pt>
                <c:pt idx="6">
                  <c:v>65172</c:v>
                </c:pt>
                <c:pt idx="7">
                  <c:v>68156</c:v>
                </c:pt>
                <c:pt idx="8">
                  <c:v>71661</c:v>
                </c:pt>
                <c:pt idx="9">
                  <c:v>72542</c:v>
                </c:pt>
                <c:pt idx="10">
                  <c:v>73271</c:v>
                </c:pt>
                <c:pt idx="11">
                  <c:v>72451</c:v>
                </c:pt>
                <c:pt idx="12">
                  <c:v>70546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304-4BAF-8DCC-8AF7956B7AB7}"/>
            </c:ext>
          </c:extLst>
        </c:ser>
        <c:ser>
          <c:idx val="1"/>
          <c:order val="1"/>
          <c:tx>
            <c:strRef>
              <c:f>Sheet9!$Q$1</c:f>
              <c:strCache>
                <c:ptCount val="1"/>
                <c:pt idx="0">
                  <c:v>2004-2008</c:v>
                </c:pt>
              </c:strCache>
            </c:strRef>
          </c:tx>
          <c:cat>
            <c:numRef>
              <c:f>Sheet9!$O$2:$O$47</c:f>
              <c:numCache>
                <c:formatCode>General</c:formatCode>
                <c:ptCount val="46"/>
                <c:pt idx="0">
                  <c:v>1991</c:v>
                </c:pt>
                <c:pt idx="4">
                  <c:v>1995</c:v>
                </c:pt>
                <c:pt idx="9">
                  <c:v>2000</c:v>
                </c:pt>
                <c:pt idx="14">
                  <c:v>2005</c:v>
                </c:pt>
                <c:pt idx="19">
                  <c:v>2010</c:v>
                </c:pt>
                <c:pt idx="24">
                  <c:v>2015</c:v>
                </c:pt>
                <c:pt idx="29">
                  <c:v>2020</c:v>
                </c:pt>
                <c:pt idx="34">
                  <c:v>2025</c:v>
                </c:pt>
                <c:pt idx="39">
                  <c:v>2030</c:v>
                </c:pt>
                <c:pt idx="44">
                  <c:v>2035</c:v>
                </c:pt>
              </c:numCache>
            </c:numRef>
          </c:cat>
          <c:val>
            <c:numRef>
              <c:f>Sheet9!$Q$2:$Q$47</c:f>
              <c:numCache>
                <c:formatCode>General</c:formatCode>
                <c:ptCount val="46"/>
                <c:pt idx="13" formatCode="0">
                  <c:v>87166</c:v>
                </c:pt>
                <c:pt idx="14" formatCode="0">
                  <c:v>97595</c:v>
                </c:pt>
                <c:pt idx="15" formatCode="0">
                  <c:v>103939</c:v>
                </c:pt>
                <c:pt idx="16" formatCode="0">
                  <c:v>98257</c:v>
                </c:pt>
                <c:pt idx="17" formatCode="0">
                  <c:v>98393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B304-4BAF-8DCC-8AF7956B7AB7}"/>
            </c:ext>
          </c:extLst>
        </c:ser>
        <c:ser>
          <c:idx val="2"/>
          <c:order val="2"/>
          <c:tx>
            <c:strRef>
              <c:f>Sheet9!$R$1</c:f>
              <c:strCache>
                <c:ptCount val="1"/>
                <c:pt idx="0">
                  <c:v>2009-2016</c:v>
                </c:pt>
              </c:strCache>
            </c:strRef>
          </c:tx>
          <c:cat>
            <c:numRef>
              <c:f>Sheet9!$O$2:$O$47</c:f>
              <c:numCache>
                <c:formatCode>General</c:formatCode>
                <c:ptCount val="46"/>
                <c:pt idx="0">
                  <c:v>1991</c:v>
                </c:pt>
                <c:pt idx="4">
                  <c:v>1995</c:v>
                </c:pt>
                <c:pt idx="9">
                  <c:v>2000</c:v>
                </c:pt>
                <c:pt idx="14">
                  <c:v>2005</c:v>
                </c:pt>
                <c:pt idx="19">
                  <c:v>2010</c:v>
                </c:pt>
                <c:pt idx="24">
                  <c:v>2015</c:v>
                </c:pt>
                <c:pt idx="29">
                  <c:v>2020</c:v>
                </c:pt>
                <c:pt idx="34">
                  <c:v>2025</c:v>
                </c:pt>
                <c:pt idx="39">
                  <c:v>2030</c:v>
                </c:pt>
                <c:pt idx="44">
                  <c:v>2035</c:v>
                </c:pt>
              </c:numCache>
            </c:numRef>
          </c:cat>
          <c:val>
            <c:numRef>
              <c:f>Sheet9!$R$2:$R$47</c:f>
              <c:numCache>
                <c:formatCode>General</c:formatCode>
                <c:ptCount val="46"/>
                <c:pt idx="18" formatCode="0">
                  <c:v>115600</c:v>
                </c:pt>
                <c:pt idx="19" formatCode="0">
                  <c:v>116461</c:v>
                </c:pt>
                <c:pt idx="20" formatCode="0">
                  <c:v>114782</c:v>
                </c:pt>
                <c:pt idx="21" formatCode="0">
                  <c:v>112958</c:v>
                </c:pt>
                <c:pt idx="22" formatCode="0">
                  <c:v>118922</c:v>
                </c:pt>
                <c:pt idx="23" formatCode="0">
                  <c:v>121380</c:v>
                </c:pt>
                <c:pt idx="24" formatCode="0">
                  <c:v>125078</c:v>
                </c:pt>
                <c:pt idx="25" formatCode="0">
                  <c:v>131571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B304-4BAF-8DCC-8AF7956B7AB7}"/>
            </c:ext>
          </c:extLst>
        </c:ser>
        <c:ser>
          <c:idx val="3"/>
          <c:order val="3"/>
          <c:tx>
            <c:strRef>
              <c:f>Sheet9!$S$1</c:f>
              <c:strCache>
                <c:ptCount val="1"/>
                <c:pt idx="0">
                  <c:v>2.0% growth projection</c:v>
                </c:pt>
              </c:strCache>
            </c:strRef>
          </c:tx>
          <c:cat>
            <c:numRef>
              <c:f>Sheet9!$O$2:$O$47</c:f>
              <c:numCache>
                <c:formatCode>General</c:formatCode>
                <c:ptCount val="46"/>
                <c:pt idx="0">
                  <c:v>1991</c:v>
                </c:pt>
                <c:pt idx="4">
                  <c:v>1995</c:v>
                </c:pt>
                <c:pt idx="9">
                  <c:v>2000</c:v>
                </c:pt>
                <c:pt idx="14">
                  <c:v>2005</c:v>
                </c:pt>
                <c:pt idx="19">
                  <c:v>2010</c:v>
                </c:pt>
                <c:pt idx="24">
                  <c:v>2015</c:v>
                </c:pt>
                <c:pt idx="29">
                  <c:v>2020</c:v>
                </c:pt>
                <c:pt idx="34">
                  <c:v>2025</c:v>
                </c:pt>
                <c:pt idx="39">
                  <c:v>2030</c:v>
                </c:pt>
                <c:pt idx="44">
                  <c:v>2035</c:v>
                </c:pt>
              </c:numCache>
            </c:numRef>
          </c:cat>
          <c:val>
            <c:numRef>
              <c:f>Sheet9!$S$2:$S$47</c:f>
              <c:numCache>
                <c:formatCode>General</c:formatCode>
                <c:ptCount val="46"/>
                <c:pt idx="26">
                  <c:v>134202.4</c:v>
                </c:pt>
                <c:pt idx="27">
                  <c:v>136886.448</c:v>
                </c:pt>
                <c:pt idx="28">
                  <c:v>139624.17696000001</c:v>
                </c:pt>
                <c:pt idx="29">
                  <c:v>142416.66049920002</c:v>
                </c:pt>
                <c:pt idx="30">
                  <c:v>145264.99370918403</c:v>
                </c:pt>
                <c:pt idx="31">
                  <c:v>148170.29358336772</c:v>
                </c:pt>
                <c:pt idx="32">
                  <c:v>151133.69945503506</c:v>
                </c:pt>
                <c:pt idx="33">
                  <c:v>154156.37344413577</c:v>
                </c:pt>
                <c:pt idx="34">
                  <c:v>157239.50091301848</c:v>
                </c:pt>
                <c:pt idx="35">
                  <c:v>160384.29093127884</c:v>
                </c:pt>
                <c:pt idx="36">
                  <c:v>163591.97674990442</c:v>
                </c:pt>
                <c:pt idx="37">
                  <c:v>166863.81628490251</c:v>
                </c:pt>
                <c:pt idx="38">
                  <c:v>170201.09261060055</c:v>
                </c:pt>
                <c:pt idx="39">
                  <c:v>173605.11446281255</c:v>
                </c:pt>
                <c:pt idx="40">
                  <c:v>177077.21675206881</c:v>
                </c:pt>
                <c:pt idx="41">
                  <c:v>180618.76108711018</c:v>
                </c:pt>
                <c:pt idx="42">
                  <c:v>184231.13630885238</c:v>
                </c:pt>
                <c:pt idx="43">
                  <c:v>187915.75903502942</c:v>
                </c:pt>
                <c:pt idx="44">
                  <c:v>191674.07421573001</c:v>
                </c:pt>
                <c:pt idx="45">
                  <c:v>195507.55570004461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B304-4BAF-8DCC-8AF7956B7AB7}"/>
            </c:ext>
          </c:extLst>
        </c:ser>
        <c:ser>
          <c:idx val="4"/>
          <c:order val="4"/>
          <c:tx>
            <c:strRef>
              <c:f>Sheet9!$T$1</c:f>
              <c:strCache>
                <c:ptCount val="1"/>
                <c:pt idx="0">
                  <c:v>2.3% growth projection</c:v>
                </c:pt>
              </c:strCache>
            </c:strRef>
          </c:tx>
          <c:cat>
            <c:numRef>
              <c:f>Sheet9!$O$2:$O$47</c:f>
              <c:numCache>
                <c:formatCode>General</c:formatCode>
                <c:ptCount val="46"/>
                <c:pt idx="0">
                  <c:v>1991</c:v>
                </c:pt>
                <c:pt idx="4">
                  <c:v>1995</c:v>
                </c:pt>
                <c:pt idx="9">
                  <c:v>2000</c:v>
                </c:pt>
                <c:pt idx="14">
                  <c:v>2005</c:v>
                </c:pt>
                <c:pt idx="19">
                  <c:v>2010</c:v>
                </c:pt>
                <c:pt idx="24">
                  <c:v>2015</c:v>
                </c:pt>
                <c:pt idx="29">
                  <c:v>2020</c:v>
                </c:pt>
                <c:pt idx="34">
                  <c:v>2025</c:v>
                </c:pt>
                <c:pt idx="39">
                  <c:v>2030</c:v>
                </c:pt>
                <c:pt idx="44">
                  <c:v>2035</c:v>
                </c:pt>
              </c:numCache>
            </c:numRef>
          </c:cat>
          <c:val>
            <c:numRef>
              <c:f>Sheet9!$T$2:$T$47</c:f>
              <c:numCache>
                <c:formatCode>General</c:formatCode>
                <c:ptCount val="46"/>
                <c:pt idx="26">
                  <c:v>134597</c:v>
                </c:pt>
                <c:pt idx="27">
                  <c:v>137692.731</c:v>
                </c:pt>
                <c:pt idx="28">
                  <c:v>140859.66381299999</c:v>
                </c:pt>
                <c:pt idx="29">
                  <c:v>144099.436080699</c:v>
                </c:pt>
                <c:pt idx="30">
                  <c:v>147413.72311055509</c:v>
                </c:pt>
                <c:pt idx="31">
                  <c:v>150804.23874209786</c:v>
                </c:pt>
                <c:pt idx="32">
                  <c:v>154272.73623316613</c:v>
                </c:pt>
                <c:pt idx="33">
                  <c:v>157821.00916652894</c:v>
                </c:pt>
                <c:pt idx="34">
                  <c:v>161450.89237735909</c:v>
                </c:pt>
                <c:pt idx="35">
                  <c:v>165164.26290203835</c:v>
                </c:pt>
                <c:pt idx="36">
                  <c:v>168963.04094878523</c:v>
                </c:pt>
                <c:pt idx="37">
                  <c:v>172849.19089060728</c:v>
                </c:pt>
                <c:pt idx="38">
                  <c:v>176824.72228109124</c:v>
                </c:pt>
                <c:pt idx="39">
                  <c:v>180891.69089355634</c:v>
                </c:pt>
                <c:pt idx="40">
                  <c:v>185052.19978410815</c:v>
                </c:pt>
                <c:pt idx="41">
                  <c:v>189308.40037914264</c:v>
                </c:pt>
                <c:pt idx="42">
                  <c:v>193662.4935878629</c:v>
                </c:pt>
                <c:pt idx="43">
                  <c:v>198116.73094038374</c:v>
                </c:pt>
                <c:pt idx="44">
                  <c:v>202673.41575201257</c:v>
                </c:pt>
                <c:pt idx="45">
                  <c:v>207334.90431430886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B304-4BAF-8DCC-8AF7956B7AB7}"/>
            </c:ext>
          </c:extLst>
        </c:ser>
        <c:ser>
          <c:idx val="5"/>
          <c:order val="5"/>
          <c:tx>
            <c:strRef>
              <c:f>Sheet9!$U$1</c:f>
              <c:strCache>
                <c:ptCount val="1"/>
                <c:pt idx="0">
                  <c:v>2,282 trucks/year increase projection</c:v>
                </c:pt>
              </c:strCache>
            </c:strRef>
          </c:tx>
          <c:cat>
            <c:numRef>
              <c:f>Sheet9!$O$2:$O$47</c:f>
              <c:numCache>
                <c:formatCode>General</c:formatCode>
                <c:ptCount val="46"/>
                <c:pt idx="0">
                  <c:v>1991</c:v>
                </c:pt>
                <c:pt idx="4">
                  <c:v>1995</c:v>
                </c:pt>
                <c:pt idx="9">
                  <c:v>2000</c:v>
                </c:pt>
                <c:pt idx="14">
                  <c:v>2005</c:v>
                </c:pt>
                <c:pt idx="19">
                  <c:v>2010</c:v>
                </c:pt>
                <c:pt idx="24">
                  <c:v>2015</c:v>
                </c:pt>
                <c:pt idx="29">
                  <c:v>2020</c:v>
                </c:pt>
                <c:pt idx="34">
                  <c:v>2025</c:v>
                </c:pt>
                <c:pt idx="39">
                  <c:v>2030</c:v>
                </c:pt>
                <c:pt idx="44">
                  <c:v>2035</c:v>
                </c:pt>
              </c:numCache>
            </c:numRef>
          </c:cat>
          <c:val>
            <c:numRef>
              <c:f>Sheet9!$U$2:$U$47</c:f>
              <c:numCache>
                <c:formatCode>General</c:formatCode>
                <c:ptCount val="46"/>
                <c:pt idx="26" formatCode="0">
                  <c:v>133853</c:v>
                </c:pt>
                <c:pt idx="27" formatCode="0">
                  <c:v>136135</c:v>
                </c:pt>
                <c:pt idx="28" formatCode="0">
                  <c:v>138417</c:v>
                </c:pt>
                <c:pt idx="29" formatCode="0">
                  <c:v>140699</c:v>
                </c:pt>
                <c:pt idx="30" formatCode="0">
                  <c:v>142981</c:v>
                </c:pt>
                <c:pt idx="31" formatCode="0">
                  <c:v>145263</c:v>
                </c:pt>
                <c:pt idx="32" formatCode="0">
                  <c:v>147545</c:v>
                </c:pt>
                <c:pt idx="33" formatCode="0">
                  <c:v>149827</c:v>
                </c:pt>
                <c:pt idx="34" formatCode="0">
                  <c:v>152109</c:v>
                </c:pt>
                <c:pt idx="35" formatCode="0">
                  <c:v>154391</c:v>
                </c:pt>
                <c:pt idx="36" formatCode="0">
                  <c:v>156673</c:v>
                </c:pt>
                <c:pt idx="37" formatCode="0">
                  <c:v>158955</c:v>
                </c:pt>
                <c:pt idx="38" formatCode="0">
                  <c:v>161237</c:v>
                </c:pt>
                <c:pt idx="39" formatCode="0">
                  <c:v>163519</c:v>
                </c:pt>
                <c:pt idx="40" formatCode="0">
                  <c:v>165801</c:v>
                </c:pt>
                <c:pt idx="41" formatCode="0">
                  <c:v>168083</c:v>
                </c:pt>
                <c:pt idx="42" formatCode="0">
                  <c:v>170365</c:v>
                </c:pt>
                <c:pt idx="43" formatCode="0">
                  <c:v>172647</c:v>
                </c:pt>
                <c:pt idx="44" formatCode="0">
                  <c:v>174929</c:v>
                </c:pt>
                <c:pt idx="45" formatCode="0">
                  <c:v>177211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B304-4BAF-8DCC-8AF7956B7AB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46304640"/>
        <c:axId val="46314624"/>
      </c:lineChart>
      <c:catAx>
        <c:axId val="4630464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46314624"/>
        <c:crosses val="autoZero"/>
        <c:auto val="1"/>
        <c:lblAlgn val="ctr"/>
        <c:lblOffset val="100"/>
        <c:noMultiLvlLbl val="0"/>
      </c:catAx>
      <c:valAx>
        <c:axId val="46314624"/>
        <c:scaling>
          <c:orientation val="minMax"/>
          <c:max val="225000"/>
          <c:min val="50000"/>
        </c:scaling>
        <c:delete val="0"/>
        <c:axPos val="l"/>
        <c:majorGridlines/>
        <c:numFmt formatCode="#,##0" sourceLinked="0"/>
        <c:majorTickMark val="out"/>
        <c:minorTickMark val="none"/>
        <c:tickLblPos val="nextTo"/>
        <c:crossAx val="46304640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81801887560587783"/>
          <c:y val="0.31911987943254672"/>
          <c:w val="0.17741908059850187"/>
          <c:h val="0.61141350049690391"/>
        </c:manualLayout>
      </c:layout>
      <c:overlay val="0"/>
      <c:txPr>
        <a:bodyPr/>
        <a:lstStyle/>
        <a:p>
          <a:pPr>
            <a:defRPr sz="1200" b="1"/>
          </a:pPr>
          <a:endParaRPr lang="en-US"/>
        </a:p>
      </c:txPr>
    </c:legend>
    <c:plotVisOnly val="1"/>
    <c:dispBlanksAs val="gap"/>
    <c:showDLblsOverMax val="0"/>
  </c:chart>
  <c:externalData r:id="rId1">
    <c:autoUpdate val="0"/>
  </c:externalData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F47DD0-AADD-4FDF-A291-98351DCD6D41}" type="datetimeFigureOut">
              <a:rPr lang="en-US" smtClean="0"/>
              <a:t>2/8/2018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CF137-BBB2-4DD3-AEFD-61BEC825D3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78568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F47DD0-AADD-4FDF-A291-98351DCD6D41}" type="datetimeFigureOut">
              <a:rPr lang="en-US" smtClean="0"/>
              <a:t>2/8/2018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CF137-BBB2-4DD3-AEFD-61BEC825D3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76104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F47DD0-AADD-4FDF-A291-98351DCD6D41}" type="datetimeFigureOut">
              <a:rPr lang="en-US" smtClean="0"/>
              <a:t>2/8/2018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CF137-BBB2-4DD3-AEFD-61BEC825D3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02246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F47DD0-AADD-4FDF-A291-98351DCD6D41}" type="datetimeFigureOut">
              <a:rPr lang="en-US" smtClean="0"/>
              <a:t>2/8/2018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CF137-BBB2-4DD3-AEFD-61BEC825D3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87270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F47DD0-AADD-4FDF-A291-98351DCD6D41}" type="datetimeFigureOut">
              <a:rPr lang="en-US" smtClean="0"/>
              <a:t>2/8/2018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CF137-BBB2-4DD3-AEFD-61BEC825D3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13372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F47DD0-AADD-4FDF-A291-98351DCD6D41}" type="datetimeFigureOut">
              <a:rPr lang="en-US" smtClean="0"/>
              <a:t>2/8/2018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CF137-BBB2-4DD3-AEFD-61BEC825D3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32280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F47DD0-AADD-4FDF-A291-98351DCD6D41}" type="datetimeFigureOut">
              <a:rPr lang="en-US" smtClean="0"/>
              <a:t>2/8/2018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CF137-BBB2-4DD3-AEFD-61BEC825D3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14580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F47DD0-AADD-4FDF-A291-98351DCD6D41}" type="datetimeFigureOut">
              <a:rPr lang="en-US" smtClean="0"/>
              <a:t>2/8/2018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CF137-BBB2-4DD3-AEFD-61BEC825D3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41231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F47DD0-AADD-4FDF-A291-98351DCD6D41}" type="datetimeFigureOut">
              <a:rPr lang="en-US" smtClean="0"/>
              <a:t>2/8/2018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CF137-BBB2-4DD3-AEFD-61BEC825D3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3463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F47DD0-AADD-4FDF-A291-98351DCD6D41}" type="datetimeFigureOut">
              <a:rPr lang="en-US" smtClean="0"/>
              <a:t>2/8/2018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CF137-BBB2-4DD3-AEFD-61BEC825D3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56096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F47DD0-AADD-4FDF-A291-98351DCD6D41}" type="datetimeFigureOut">
              <a:rPr lang="en-US" smtClean="0"/>
              <a:t>2/8/2018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CF137-BBB2-4DD3-AEFD-61BEC825D3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35646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DF47DD0-AADD-4FDF-A291-98351DCD6D41}" type="datetimeFigureOut">
              <a:rPr lang="en-US" smtClean="0"/>
              <a:t>2/8/2018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FECF137-BBB2-4DD3-AEFD-61BEC825D3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16402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hart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939523969"/>
              </p:ext>
            </p:extLst>
          </p:nvPr>
        </p:nvGraphicFramePr>
        <p:xfrm>
          <a:off x="396240" y="681990"/>
          <a:ext cx="8351520" cy="54940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2200" y="6324600"/>
            <a:ext cx="2743200" cy="468564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2185" y="228600"/>
            <a:ext cx="90678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/>
              <a:t>Trucks carried to and from Martha’s Vineyard, 1991-2016</a:t>
            </a:r>
            <a:r>
              <a:rPr lang="en-US" sz="2000" b="1"/>
              <a:t>, and </a:t>
            </a:r>
            <a:r>
              <a:rPr lang="en-US" sz="2000" b="1" dirty="0"/>
              <a:t>projection scenarios</a:t>
            </a:r>
          </a:p>
        </p:txBody>
      </p:sp>
    </p:spTree>
    <p:extLst>
      <p:ext uri="{BB962C8B-B14F-4D97-AF65-F5344CB8AC3E}">
        <p14:creationId xmlns:p14="http://schemas.microsoft.com/office/powerpoint/2010/main" val="391113705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164</TotalTime>
  <Words>13</Words>
  <Application>Microsoft Office PowerPoint</Application>
  <PresentationFormat>On-screen Show (4:3)</PresentationFormat>
  <Paragraphs>1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Nat</dc:creator>
  <cp:lastModifiedBy>Nat</cp:lastModifiedBy>
  <cp:revision>4</cp:revision>
  <dcterms:created xsi:type="dcterms:W3CDTF">2018-01-21T19:57:34Z</dcterms:created>
  <dcterms:modified xsi:type="dcterms:W3CDTF">2018-02-08T15:32:37Z</dcterms:modified>
</cp:coreProperties>
</file>